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1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0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1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2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654" r:id="rId5"/>
    <p:sldMasterId id="2147483657" r:id="rId6"/>
    <p:sldMasterId id="2147483660" r:id="rId7"/>
    <p:sldMasterId id="2147483663" r:id="rId8"/>
    <p:sldMasterId id="2147483666" r:id="rId9"/>
    <p:sldMasterId id="2147483668" r:id="rId10"/>
    <p:sldMasterId id="2147483670" r:id="rId11"/>
    <p:sldMasterId id="2147483672" r:id="rId12"/>
    <p:sldMasterId id="2147483680" r:id="rId13"/>
    <p:sldMasterId id="2147483684" r:id="rId14"/>
    <p:sldMasterId id="2147483688" r:id="rId15"/>
    <p:sldMasterId id="2147483692" r:id="rId16"/>
    <p:sldMasterId id="2147483696" r:id="rId17"/>
    <p:sldMasterId id="2147483700" r:id="rId18"/>
    <p:sldMasterId id="2147483712" r:id="rId19"/>
    <p:sldMasterId id="2147483716" r:id="rId20"/>
    <p:sldMasterId id="2147483724" r:id="rId21"/>
    <p:sldMasterId id="2147483732" r:id="rId22"/>
    <p:sldMasterId id="2147483740" r:id="rId23"/>
    <p:sldMasterId id="2147483748" r:id="rId24"/>
    <p:sldMasterId id="2147483756" r:id="rId25"/>
    <p:sldMasterId id="2147483764" r:id="rId26"/>
    <p:sldMasterId id="2147483772" r:id="rId27"/>
    <p:sldMasterId id="2147483780" r:id="rId28"/>
    <p:sldMasterId id="2147483788" r:id="rId29"/>
    <p:sldMasterId id="2147483796" r:id="rId30"/>
    <p:sldMasterId id="2147483804" r:id="rId31"/>
  </p:sldMasterIdLst>
  <p:notesMasterIdLst>
    <p:notesMasterId r:id="rId41"/>
  </p:notesMasterIdLst>
  <p:sldIdLst>
    <p:sldId id="257" r:id="rId32"/>
    <p:sldId id="258" r:id="rId33"/>
    <p:sldId id="260" r:id="rId34"/>
    <p:sldId id="259" r:id="rId35"/>
    <p:sldId id="263" r:id="rId36"/>
    <p:sldId id="262" r:id="rId37"/>
    <p:sldId id="264" r:id="rId38"/>
    <p:sldId id="266" r:id="rId39"/>
    <p:sldId id="2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0623" autoAdjust="0"/>
  </p:normalViewPr>
  <p:slideViewPr>
    <p:cSldViewPr snapToGrid="0" snapToObjects="1" showGuides="1">
      <p:cViewPr>
        <p:scale>
          <a:sx n="67" d="100"/>
          <a:sy n="67" d="100"/>
        </p:scale>
        <p:origin x="1267" y="-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slide" Target="slides/slide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Master" Target="slideMasters/slideMaster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" Target="slides/slide5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Master" Target="slideMasters/slideMaster2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Master" Target="slideMasters/slideMaster27.xml"/><Relationship Id="rId35" Type="http://schemas.openxmlformats.org/officeDocument/2006/relationships/slide" Target="slides/slide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20" Type="http://schemas.openxmlformats.org/officeDocument/2006/relationships/slideMaster" Target="slideMasters/slideMaster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7EBC6-3F35-1D4C-821D-80985F893410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B5095-9FEA-6B41-AAB7-05F86B0B0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7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337412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chrome-extension://efaidnbmnnnibpcajpcglclefindmkaj/https:/www.ers.usda.gov/webdocs/publications/43439/15882_efan04004g_1_.pdf?v=0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9107744/#:~:text=Participants%20with%20obesity%20missed%2066,sex%20and%20type%20of%20work.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hrm.org/topics-tools/news/benefits-compensation/health-care-costs-2024-growth-wtw-buck#:~:text=A%20pair%20of%20new%20surveys,with%208.2%20percent%20in%202023." TargetMode="External"/><Relationship Id="rId5" Type="http://schemas.openxmlformats.org/officeDocument/2006/relationships/hyperlink" Target="https://www.cdc.gov/workplacehealthpromotion/tools-resources/workplace-health/mental-health/index.html" TargetMode="External"/><Relationship Id="rId4" Type="http://schemas.openxmlformats.org/officeDocument/2006/relationships/hyperlink" Target="https://www.ncbi.nlm.nih.gov/pmc/articles/PMC5640019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better-health/how-are-you-quiz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Introduce Speaker: Dr. Traci Biondi, role and credentials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Prominence Health, who we are, where we work, and why we care.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“Prominence is made up of local people who shop where you shop, our kids &amp; grandkids go to the same schools, we walk our dogs in the same parks, and use the same health system. We want the same thing you do – to have a healthy, safe and thriving community.”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5095-9FEA-6B41-AAB7-05F86B0B0C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Metabolic Syndrome</a:t>
            </a:r>
            <a:r>
              <a:rPr lang="en-US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According to National Institute of Health (NIH), metabolic syndrome is defined as a clustering of abdominal obesity, dyslipidemia, hyperglycemia, and hypertension. While not all obese people have metabolic syndrome, all people with metabolic syndrome are at a two-fold increased risk of coronary heart disease, cerebrovascular disease, and a 1.5-fold increase in the risk of all-cause mortality.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Overweight vs Obese</a:t>
            </a:r>
            <a:r>
              <a:rPr lang="en-US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For adults, the World Health Organization (WHO) defines overweight as a BMI greater than or equal to 25 and obesity is a BMI greater than or equal to 30.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Chronic disease</a:t>
            </a:r>
            <a:r>
              <a:rPr lang="en-US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is a health condition or disease that is persistent or otherwise long-lasting in its effects. Metabolic Syndrome greatly raises the risk of developing diabetes, heart disease and stroke.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Co-morbidities</a:t>
            </a:r>
            <a:r>
              <a:rPr lang="en-US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a disease or medical condition that is simultaneously present with another or others in a patient. Obesity or metabolic syndrome are not always caused by  diet and  lifestyle. In some cases, social determinants of health, genetics and taking certain medications also play a role.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Healthspan vs Lifespan</a:t>
            </a:r>
            <a:r>
              <a:rPr lang="en-US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Lifespan is the total number of years we live whereas Healthspan is how many of those years we remain health and free from disease.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18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Healthy workplace</a:t>
            </a:r>
            <a:r>
              <a:rPr lang="en-US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Where health promotion is the combined efforts of employers, employees, and society working to improve the mental and physical health and well-being of people at work.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5095-9FEA-6B41-AAB7-05F86B0B0C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2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considering how each of us can help create a “healthy workplace” its important to keep in mind that lifestyle is a large piece of the puzzle, but not the entire 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Genetics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 Genes play a role in how your body stores and uses fat. Some people have a genetic predisposition to be more susceptible to weight gain.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Medications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 Certain medications, like steroids, antidepressants, and some diabetes medications, can have weight gain as a side effect.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Illness &amp; Medical Conditions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 Some medical conditions, such as Cushing's syndrome and polycystic ovary syndrome (PCOS), can disrupt hormones and metabolism, leading to weight gain.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Stress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 Chronic stress can elevate cortisol levels, a hormone that can increase appetite and promote fat storage.</a:t>
            </a:r>
            <a:b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800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of the great values – in my opinion -- of The Chamber hosting this Coalition, is that we are all gaining </a:t>
            </a:r>
            <a:r>
              <a:rPr lang="en-US" sz="18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Health Literacy.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value of health literacy – is that it’s not about </a:t>
            </a:r>
            <a:r>
              <a:rPr lang="en-US" sz="18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Blame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18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Shame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it’s about </a:t>
            </a:r>
            <a:r>
              <a:rPr lang="en-US" sz="18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Supporting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US" sz="18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Empowering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employees to contribute to their own wellbeing.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While it’s exciting that research into health is growing – and social movements about aspects of health, such as nutrition -- it can be very confusing and overwhelming.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Examples: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eat red meat! It’ll give you cancer.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eat vegetarian! You’ll have nutritional deficiencies.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Today presentation is to help you increase your “Health Literacy” to understand the hidden costs that employee metabolic syndrome and obesity have on your business.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local health plan, we are here to support you -- as the employer -- and health plan members on their health journey.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5095-9FEA-6B41-AAB7-05F86B0B0C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The aggregate medical costs of obesity are estimated to be more than $200 billion annually.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Among the overweight, medical costs can be reduced by $2,200 to $5,300 following a 10% reduction in body weight.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5095-9FEA-6B41-AAB7-05F86B0B0C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4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Absenteeism 66% more than non-obese.</a:t>
            </a:r>
            <a:endParaRPr lang="en-US" sz="1800" i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Reduced productivity (presenteeism)</a:t>
            </a: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costs range from $429-$3,341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Mental health affects 71% of workforce (including mental illness, stress, anxiety, etc.)</a:t>
            </a:r>
            <a:endParaRPr lang="en-US" sz="1800" i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Healthcare cost trends are projected to increase about 8.9% in 2024</a:t>
            </a:r>
            <a:endParaRPr lang="en-US" sz="1800" i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Insurance premiums (need stats to support how obesity impacts insurance premium)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5095-9FEA-6B41-AAB7-05F86B0B0C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6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*add in photo of posters we just printed</a:t>
            </a:r>
          </a:p>
          <a:p>
            <a:pPr marL="0" indent="0">
              <a:buNone/>
            </a:pPr>
            <a:r>
              <a:rPr lang="en-US" dirty="0"/>
              <a:t>Start with what you already have in place: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Educate employees to understand “levels of care” – Urgent Care/ER is not your PCP.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Educate employees on their health insurance preventative benefits.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Promote online mental health telemedicine as a convenient and cost-effective alternative.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5095-9FEA-6B41-AAB7-05F86B0B0C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97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Host on-site health fairs for employees and their families</a:t>
            </a:r>
          </a:p>
          <a:p>
            <a:r>
              <a:rPr lang="en-US" dirty="0"/>
              <a:t>Provide healthy snack &amp; drink options in the breakroom</a:t>
            </a:r>
          </a:p>
          <a:p>
            <a:pPr>
              <a:spcBef>
                <a:spcPts val="0"/>
              </a:spcBef>
            </a:pPr>
            <a:endParaRPr lang="en-US" sz="1200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dirty="0"/>
              <a:t>For those employers ready to invest more upfront for results down the road…</a:t>
            </a:r>
            <a:endParaRPr lang="en-US" sz="1200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Employee-led wellness is more successful than top-down; Find a wellness champion. </a:t>
            </a:r>
          </a:p>
          <a:p>
            <a:pPr>
              <a:spcBef>
                <a:spcPts val="0"/>
              </a:spcBef>
            </a:pPr>
            <a:r>
              <a:rPr lang="en-US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Encourage and support regular stretching/movement/walk/sunshine breaks. </a:t>
            </a:r>
          </a:p>
          <a:p>
            <a:pPr indent="0">
              <a:spcBef>
                <a:spcPts val="0"/>
              </a:spcBef>
              <a:buNone/>
            </a:pPr>
            <a:r>
              <a:rPr lang="en-US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[Promote RSCC’s 1,000,000 Step Challenge]</a:t>
            </a:r>
          </a:p>
          <a:p>
            <a:pPr>
              <a:spcBef>
                <a:spcPts val="0"/>
              </a:spcBef>
            </a:pPr>
            <a:r>
              <a:rPr lang="en-US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Cash talks – employee incentives can help drive down costs.</a:t>
            </a:r>
          </a:p>
          <a:p>
            <a:pPr>
              <a:spcBef>
                <a:spcPts val="0"/>
              </a:spcBef>
            </a:pPr>
            <a:r>
              <a:rPr lang="en-US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Invest in an evidence-based wellness program.  These can be general health, mental health, diabetes-focused, nutrition focused, etc.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5095-9FEA-6B41-AAB7-05F86B0B0C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41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https://www.nhs.uk/better-health/how-are-you-quiz/</a:t>
            </a:r>
            <a:endParaRPr lang="en-US" sz="1800" i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It’s hosted by the National Health Services in the UK but as long as you can get past the British terms, it’s actually a really good quiz. The best part is at the end, your employees will receive a health score and actionable resources for areas to improve. Such as moving more, eating healthier, drinking less, smoking cessation, sleeping better, and managing their weight.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5095-9FEA-6B41-AAB7-05F86B0B0C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7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3592-6A6E-064D-8E22-492803BE4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1493519"/>
            <a:ext cx="6898640" cy="2016443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9F150-A3C5-8B47-888A-AB0BA60BE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3667760"/>
            <a:ext cx="6451600" cy="2103120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45D3E2-9ABB-3140-8E83-D81C703D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2981960" cy="365125"/>
          </a:xfrm>
        </p:spPr>
        <p:txBody>
          <a:bodyPr/>
          <a:lstStyle/>
          <a:p>
            <a:fld id="{34AA9E08-4E3D-D944-BB3A-17259ED2DD31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D3E225-3FD9-8447-8DBA-78C194E3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3663FD-9EBE-8C4E-9F9E-D38110A7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9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3592-6A6E-064D-8E22-492803BE4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1493519"/>
            <a:ext cx="10922000" cy="2016443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9F150-A3C5-8B47-888A-AB0BA60BE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3667760"/>
            <a:ext cx="10922000" cy="2103120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0D7E-9094-F246-B349-1274F1B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2981960" cy="365125"/>
          </a:xfrm>
        </p:spPr>
        <p:txBody>
          <a:bodyPr/>
          <a:lstStyle/>
          <a:p>
            <a:fld id="{1C948B8A-7D23-244F-AB0A-66818426A1EC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C2A12-4C27-8A4B-ABAA-C4790C42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7D479-1D40-E64C-A284-C59D8400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558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CAA6-459A-2E4D-B732-2F0FE920E0FB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384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0235-5970-E948-9153-1F6B4832D690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9051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0B767-E912-EF4E-9EE4-C370639168E1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748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F32B-848C-3C42-BC2C-E8AA783F2FF6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599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B014-54E3-A64B-8518-58665D048A19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527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51AA9-3AC4-8040-A774-37A976645711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93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70F8-C096-014D-A718-3343E43CB3B6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867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284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041A-279A-9D4F-9B33-19A6C06E63AF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7908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FC1B-4F4E-944D-8F89-861683315E3D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898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07F3-3E1D-CF45-A3F3-766CCFA1BFD5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62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3592-6A6E-064D-8E22-492803BE4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1493519"/>
            <a:ext cx="7396480" cy="2016443"/>
          </a:xfrm>
        </p:spPr>
        <p:txBody>
          <a:bodyPr anchor="b"/>
          <a:lstStyle>
            <a:lvl1pPr algn="l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9F150-A3C5-8B47-888A-AB0BA60BE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3667760"/>
            <a:ext cx="8011160" cy="2103120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0D7E-9094-F246-B349-1274F1B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2981960" cy="365125"/>
          </a:xfrm>
        </p:spPr>
        <p:txBody>
          <a:bodyPr/>
          <a:lstStyle/>
          <a:p>
            <a:fld id="{98DC8AAD-F9A9-5F40-90D8-0B8404956CD9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C2A12-4C27-8A4B-ABAA-C4790C42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7D479-1D40-E64C-A284-C59D8400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856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3B1C-23A7-684F-9D16-C470981A7FBC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656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E3A6-D5D5-D34E-B2DE-7A7391B704AF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52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B613-11E5-F54F-A65A-D064672414D8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868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59A9-C5FB-DF48-9DF2-7F374A716D56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867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922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CE7A-BB80-0547-87BB-C44A16BBD30F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438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4F13-45B0-7A4D-8EEE-9835BA4BCA61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5847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068A-02C3-0C44-9B67-DF6FABAF1313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843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D621-4417-4B41-AC9D-6F63F81D0C67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8922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859-2C70-5347-8082-BBDC63C10EEF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5235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57F7-F618-1840-B9DB-91C25A18E340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420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3592-6A6E-064D-8E22-492803BE4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1493519"/>
            <a:ext cx="7396480" cy="2016443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9F150-A3C5-8B47-888A-AB0BA60BE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3667760"/>
            <a:ext cx="8011160" cy="2103120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0D7E-9094-F246-B349-1274F1B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2981960" cy="365125"/>
          </a:xfrm>
        </p:spPr>
        <p:txBody>
          <a:bodyPr/>
          <a:lstStyle/>
          <a:p>
            <a:fld id="{BD551016-F97B-3547-9E06-B1EC921836FC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C2A12-4C27-8A4B-ABAA-C4790C42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7D479-1D40-E64C-A284-C59D8400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90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93E0-9F85-FF4D-B034-B138B4E22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760" y="741681"/>
            <a:ext cx="10048240" cy="1188720"/>
          </a:xfrm>
        </p:spPr>
        <p:txBody>
          <a:bodyPr anchor="t"/>
          <a:lstStyle>
            <a:lvl1pPr algn="l">
              <a:defRPr sz="48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F8D49-7FFF-D440-9630-C3AB43CAB5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760" y="1930401"/>
            <a:ext cx="9276080" cy="418591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7B3B-9481-B24B-9687-DAB5E0CA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60" y="6356350"/>
            <a:ext cx="2961640" cy="365125"/>
          </a:xfrm>
        </p:spPr>
        <p:txBody>
          <a:bodyPr/>
          <a:lstStyle/>
          <a:p>
            <a:fld id="{E0E47083-18C9-FC41-AC9C-1C1B74275CDF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328D-FFBD-5C4D-BE1F-C033ADC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0E7A-2BA1-ED48-BEF2-2FDDE55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00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EF8A-208D-6946-9758-512F3B67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42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14BC-ACA3-9046-914F-45D12183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0744200" cy="435133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BCA53-6221-A748-A7C7-BE6FD711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971800" cy="365125"/>
          </a:xfrm>
        </p:spPr>
        <p:txBody>
          <a:bodyPr/>
          <a:lstStyle/>
          <a:p>
            <a:fld id="{D93776DE-A3EC-B942-90A3-C3EE8A51D6C0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2A0E-08A3-C04E-B0C4-42D16AA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38D15-5710-E64B-983D-1081F4B4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93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FB75A-F7F2-8043-A7EA-CF43B18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A6D7-9BA0-EA4A-9791-6C7F6221855E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A8FDC-8294-FB4E-9C40-86109CF2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9B2A-82FF-DF45-A03C-97DE3C2E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725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93E0-9F85-FF4D-B034-B138B4E22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760" y="741681"/>
            <a:ext cx="10048240" cy="1188720"/>
          </a:xfrm>
        </p:spPr>
        <p:txBody>
          <a:bodyPr anchor="t"/>
          <a:lstStyle>
            <a:lvl1pPr algn="l">
              <a:defRPr sz="48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F8D49-7FFF-D440-9630-C3AB43CAB5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760" y="1930401"/>
            <a:ext cx="9276080" cy="4185919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7B3B-9481-B24B-9687-DAB5E0CA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60" y="6356350"/>
            <a:ext cx="2961640" cy="365125"/>
          </a:xfrm>
        </p:spPr>
        <p:txBody>
          <a:bodyPr/>
          <a:lstStyle/>
          <a:p>
            <a:fld id="{3A8B2C79-312D-A446-A355-A251C153CAD0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328D-FFBD-5C4D-BE1F-C033ADC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0E7A-2BA1-ED48-BEF2-2FDDE55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09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EF8A-208D-6946-9758-512F3B67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365125"/>
            <a:ext cx="10754360" cy="1325563"/>
          </a:xfrm>
        </p:spPr>
        <p:txBody>
          <a:bodyPr/>
          <a:lstStyle>
            <a:lvl1pPr>
              <a:defRPr sz="48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14BC-ACA3-9046-914F-45D12183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40" y="1825625"/>
            <a:ext cx="10754360" cy="4351338"/>
          </a:xfrm>
        </p:spPr>
        <p:txBody>
          <a:bodyPr/>
          <a:lstStyle>
            <a:lvl1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BCA53-6221-A748-A7C7-BE6FD711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2981960" cy="365125"/>
          </a:xfrm>
        </p:spPr>
        <p:txBody>
          <a:bodyPr/>
          <a:lstStyle/>
          <a:p>
            <a:fld id="{37C39C1F-F9BA-DE4F-A257-0DE66B79B250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2A0E-08A3-C04E-B0C4-42D16AA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38D15-5710-E64B-983D-1081F4B4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00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FB75A-F7F2-8043-A7EA-CF43B18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317-1E5A-DD41-9985-AAF8B663A8D0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A8FDC-8294-FB4E-9C40-86109CF2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9B2A-82FF-DF45-A03C-97DE3C2E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8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93E0-9F85-FF4D-B034-B138B4E22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1280" y="741681"/>
            <a:ext cx="7680960" cy="1188720"/>
          </a:xfrm>
        </p:spPr>
        <p:txBody>
          <a:bodyPr anchor="t"/>
          <a:lstStyle>
            <a:lvl1pPr algn="r">
              <a:defRPr sz="48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F8D49-7FFF-D440-9630-C3AB43CAB5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91280" y="1930401"/>
            <a:ext cx="7680960" cy="4185919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7B3B-9481-B24B-9687-DAB5E0CA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60" y="6356350"/>
            <a:ext cx="2961640" cy="365125"/>
          </a:xfrm>
        </p:spPr>
        <p:txBody>
          <a:bodyPr/>
          <a:lstStyle/>
          <a:p>
            <a:fld id="{4A9F69A2-8198-584C-987F-B5D48438C277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328D-FFBD-5C4D-BE1F-C033ADC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0E7A-2BA1-ED48-BEF2-2FDDE55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6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37BD-1D8A-5343-A8D6-86BB88AA6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76400"/>
            <a:ext cx="6502400" cy="1402080"/>
          </a:xfr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FB87A-4B24-3F4D-B029-B3F0071A6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15920"/>
            <a:ext cx="6502400" cy="326104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3F794-A062-DD4B-AA27-27FBE9F8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971800" cy="365125"/>
          </a:xfrm>
        </p:spPr>
        <p:txBody>
          <a:bodyPr/>
          <a:lstStyle/>
          <a:p>
            <a:fld id="{8B563273-018C-5145-9D9C-3B4D42F55A09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066E3-CBD4-C34E-B676-F0E3CDDC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E983B-3DBA-544B-842E-A74E0406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0548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23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FB75A-F7F2-8043-A7EA-CF43B18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52EC-4680-6343-A04A-2BDE0FD7718D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A8FDC-8294-FB4E-9C40-86109CF2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9B2A-82FF-DF45-A03C-97DE3C2E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38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93E0-9F85-FF4D-B034-B138B4E22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760" y="741681"/>
            <a:ext cx="7680960" cy="1188720"/>
          </a:xfrm>
        </p:spPr>
        <p:txBody>
          <a:bodyPr anchor="t"/>
          <a:lstStyle>
            <a:lvl1pPr algn="l">
              <a:defRPr sz="48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F8D49-7FFF-D440-9630-C3AB43CAB5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760" y="2052320"/>
            <a:ext cx="7680960" cy="4064000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7B3B-9481-B24B-9687-DAB5E0CA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60" y="6356350"/>
            <a:ext cx="2961640" cy="365125"/>
          </a:xfrm>
        </p:spPr>
        <p:txBody>
          <a:bodyPr/>
          <a:lstStyle/>
          <a:p>
            <a:fld id="{48FA456C-576F-8940-A694-49297BB7EA5E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328D-FFBD-5C4D-BE1F-C033ADC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0E7A-2BA1-ED48-BEF2-2FDDE55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37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EF8A-208D-6946-9758-512F3B67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80010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14BC-ACA3-9046-914F-45D12183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8001000" cy="435133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BCA53-6221-A748-A7C7-BE6FD711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971800" cy="365125"/>
          </a:xfrm>
        </p:spPr>
        <p:txBody>
          <a:bodyPr/>
          <a:lstStyle/>
          <a:p>
            <a:fld id="{AE672156-BB76-2F4E-B05B-C527155EC2E7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2A0E-08A3-C04E-B0C4-42D16AA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38D15-5710-E64B-983D-1081F4B4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06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FB75A-F7F2-8043-A7EA-CF43B18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1E35-FF87-2947-BB97-EED2B874C24E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A8FDC-8294-FB4E-9C40-86109CF2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9B2A-82FF-DF45-A03C-97DE3C2E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60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93E0-9F85-FF4D-B034-B138B4E22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4400" y="741681"/>
            <a:ext cx="6878320" cy="1188720"/>
          </a:xfrm>
        </p:spPr>
        <p:txBody>
          <a:bodyPr anchor="t"/>
          <a:lstStyle>
            <a:lvl1pPr algn="l">
              <a:defRPr sz="48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F8D49-7FFF-D440-9630-C3AB43CAB5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24400" y="2052320"/>
            <a:ext cx="6878320" cy="4064000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7B3B-9481-B24B-9687-DAB5E0CA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3439160" cy="365125"/>
          </a:xfrm>
        </p:spPr>
        <p:txBody>
          <a:bodyPr/>
          <a:lstStyle/>
          <a:p>
            <a:fld id="{DB560A8A-0E2C-4843-91C7-99EECBB03458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328D-FFBD-5C4D-BE1F-C033ADC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8160" y="6356350"/>
            <a:ext cx="403352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0E7A-2BA1-ED48-BEF2-2FDDE55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514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EF8A-208D-6946-9758-512F3B67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560" y="365125"/>
            <a:ext cx="68580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14BC-ACA3-9046-914F-45D12183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560" y="1825625"/>
            <a:ext cx="6858000" cy="435133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BCA53-6221-A748-A7C7-BE6FD711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60" y="6356350"/>
            <a:ext cx="3728720" cy="365125"/>
          </a:xfrm>
        </p:spPr>
        <p:txBody>
          <a:bodyPr/>
          <a:lstStyle/>
          <a:p>
            <a:fld id="{C23A71E9-0F03-C141-9EB3-F94F4005750A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2A0E-08A3-C04E-B0C4-42D16AA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4560" y="6356350"/>
            <a:ext cx="341884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38D15-5710-E64B-983D-1081F4B4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3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FB75A-F7F2-8043-A7EA-CF43B18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8720" y="6356350"/>
            <a:ext cx="1778000" cy="365125"/>
          </a:xfrm>
        </p:spPr>
        <p:txBody>
          <a:bodyPr/>
          <a:lstStyle/>
          <a:p>
            <a:fld id="{48E59788-63C1-184A-8D9F-23CE9E88000E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A8FDC-8294-FB4E-9C40-86109CF2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0880" y="6356350"/>
            <a:ext cx="365252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9B2A-82FF-DF45-A03C-97DE3C2E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80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93E0-9F85-FF4D-B034-B138B4E22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4400" y="741681"/>
            <a:ext cx="6878320" cy="1188720"/>
          </a:xfrm>
        </p:spPr>
        <p:txBody>
          <a:bodyPr anchor="t"/>
          <a:lstStyle>
            <a:lvl1pPr algn="l">
              <a:defRPr sz="48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F8D49-7FFF-D440-9630-C3AB43CAB5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24400" y="2052320"/>
            <a:ext cx="6878320" cy="4064000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7B3B-9481-B24B-9687-DAB5E0CA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3429000" cy="365125"/>
          </a:xfrm>
        </p:spPr>
        <p:txBody>
          <a:bodyPr/>
          <a:lstStyle/>
          <a:p>
            <a:fld id="{3102D3E0-3F7A-B240-9E15-A64006B3A5A1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328D-FFBD-5C4D-BE1F-C033ADC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8160" y="6356350"/>
            <a:ext cx="403352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0E7A-2BA1-ED48-BEF2-2FDDE55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30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EF8A-208D-6946-9758-512F3B67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560" y="365125"/>
            <a:ext cx="6858000" cy="1325563"/>
          </a:xfrm>
        </p:spPr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14BC-ACA3-9046-914F-45D12183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560" y="1825625"/>
            <a:ext cx="6858000" cy="4351338"/>
          </a:xfrm>
        </p:spPr>
        <p:txBody>
          <a:bodyPr/>
          <a:lstStyle>
            <a:lvl1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BCA53-6221-A748-A7C7-BE6FD711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60" y="6356350"/>
            <a:ext cx="3728720" cy="365125"/>
          </a:xfrm>
        </p:spPr>
        <p:txBody>
          <a:bodyPr/>
          <a:lstStyle/>
          <a:p>
            <a:fld id="{329ED6BB-790E-9745-8F07-CB29C583EDD0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2A0E-08A3-C04E-B0C4-42D16AA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4560" y="6356350"/>
            <a:ext cx="341884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38D15-5710-E64B-983D-1081F4B4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24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FB75A-F7F2-8043-A7EA-CF43B18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8720" y="6356350"/>
            <a:ext cx="1778000" cy="365125"/>
          </a:xfrm>
        </p:spPr>
        <p:txBody>
          <a:bodyPr/>
          <a:lstStyle/>
          <a:p>
            <a:fld id="{3CEA8CF0-45A9-D14B-9035-5B255B57E3B2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A8FDC-8294-FB4E-9C40-86109CF2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0880" y="6356350"/>
            <a:ext cx="365252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9B2A-82FF-DF45-A03C-97DE3C2E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8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3592-6A6E-064D-8E22-492803BE4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1493519"/>
            <a:ext cx="6898640" cy="2016443"/>
          </a:xfrm>
        </p:spPr>
        <p:txBody>
          <a:bodyPr anchor="b"/>
          <a:lstStyle>
            <a:lvl1pPr algn="l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9F150-A3C5-8B47-888A-AB0BA60BE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3667760"/>
            <a:ext cx="6451600" cy="2103120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0D7E-9094-F246-B349-1274F1B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2981960" cy="365125"/>
          </a:xfrm>
        </p:spPr>
        <p:txBody>
          <a:bodyPr/>
          <a:lstStyle/>
          <a:p>
            <a:fld id="{5DFD9091-84A0-7642-9D41-CC18CEC17526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C2A12-4C27-8A4B-ABAA-C4790C42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7D479-1D40-E64C-A284-C59D8400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502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93E0-9F85-FF4D-B034-B138B4E22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741681"/>
            <a:ext cx="8473440" cy="599439"/>
          </a:xfrm>
        </p:spPr>
        <p:txBody>
          <a:bodyPr anchor="t"/>
          <a:lstStyle>
            <a:lvl1pPr algn="l">
              <a:defRPr sz="4000" b="0" i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F8D49-7FFF-D440-9630-C3AB43CAB5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9440" y="1595120"/>
            <a:ext cx="9326880" cy="4521200"/>
          </a:xfr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7B3B-9481-B24B-9687-DAB5E0CA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3439160" cy="365125"/>
          </a:xfrm>
        </p:spPr>
        <p:txBody>
          <a:bodyPr/>
          <a:lstStyle/>
          <a:p>
            <a:fld id="{AE58EB20-77BF-1840-8052-994512B112A4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328D-FFBD-5C4D-BE1F-C033ADC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8160" y="6356350"/>
            <a:ext cx="403352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0E7A-2BA1-ED48-BEF2-2FDDE55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71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EF8A-208D-6946-9758-512F3B67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681037"/>
            <a:ext cx="9296400" cy="1009651"/>
          </a:xfrm>
        </p:spPr>
        <p:txBody>
          <a:bodyPr anchor="t"/>
          <a:lstStyle>
            <a:lvl1pPr>
              <a:defRPr sz="4000" b="0" i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14BC-ACA3-9046-914F-45D12183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1825625"/>
            <a:ext cx="9296400" cy="435133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BCA53-6221-A748-A7C7-BE6FD711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60" y="6356350"/>
            <a:ext cx="2357120" cy="365125"/>
          </a:xfrm>
        </p:spPr>
        <p:txBody>
          <a:bodyPr/>
          <a:lstStyle/>
          <a:p>
            <a:fld id="{DE9603D5-5F57-3747-B945-DEDFC8395B32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2A0E-08A3-C04E-B0C4-42D16AA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2320" y="6356350"/>
            <a:ext cx="483108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38D15-5710-E64B-983D-1081F4B4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76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FB75A-F7F2-8043-A7EA-CF43B18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4200" y="6356350"/>
            <a:ext cx="3652520" cy="365125"/>
          </a:xfrm>
        </p:spPr>
        <p:txBody>
          <a:bodyPr/>
          <a:lstStyle/>
          <a:p>
            <a:fld id="{D619C0D4-14CA-734F-B4DF-970C28FD0E1C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A8FDC-8294-FB4E-9C40-86109CF2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0880" y="6356350"/>
            <a:ext cx="365252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9B2A-82FF-DF45-A03C-97DE3C2E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27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93E0-9F85-FF4D-B034-B138B4E22B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741681"/>
            <a:ext cx="8473440" cy="599440"/>
          </a:xfrm>
        </p:spPr>
        <p:txBody>
          <a:bodyPr anchor="t"/>
          <a:lstStyle>
            <a:lvl1pPr algn="l">
              <a:defRPr sz="4000" b="0" i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F8D49-7FFF-D440-9630-C3AB43CAB5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9440" y="1595120"/>
            <a:ext cx="9326880" cy="4521200"/>
          </a:xfr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body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7B3B-9481-B24B-9687-DAB5E0CA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3439160" cy="365125"/>
          </a:xfrm>
        </p:spPr>
        <p:txBody>
          <a:bodyPr/>
          <a:lstStyle/>
          <a:p>
            <a:fld id="{F60078E3-3B62-FF45-B59C-E9484EB79A8E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328D-FFBD-5C4D-BE1F-C033ADCB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8160" y="6356350"/>
            <a:ext cx="403352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0E7A-2BA1-ED48-BEF2-2FDDE557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336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EF8A-208D-6946-9758-512F3B67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681037"/>
            <a:ext cx="9296400" cy="1009651"/>
          </a:xfrm>
        </p:spPr>
        <p:txBody>
          <a:bodyPr anchor="t"/>
          <a:lstStyle>
            <a:lvl1pPr>
              <a:defRPr sz="4000" b="0" i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14BC-ACA3-9046-914F-45D12183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1825625"/>
            <a:ext cx="9296400" cy="435133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BCA53-6221-A748-A7C7-BE6FD711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60" y="6356350"/>
            <a:ext cx="2357120" cy="365125"/>
          </a:xfrm>
        </p:spPr>
        <p:txBody>
          <a:bodyPr/>
          <a:lstStyle/>
          <a:p>
            <a:fld id="{754F5847-D6D3-F943-BE7F-35792CC59370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A2A0E-08A3-C04E-B0C4-42D16AAD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2320" y="6356350"/>
            <a:ext cx="483108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38D15-5710-E64B-983D-1081F4B4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76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FB75A-F7F2-8043-A7EA-CF43B18E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4200" y="6356350"/>
            <a:ext cx="3652520" cy="365125"/>
          </a:xfrm>
        </p:spPr>
        <p:txBody>
          <a:bodyPr/>
          <a:lstStyle/>
          <a:p>
            <a:fld id="{26F325E1-0F76-6F46-B1E8-49EC89AD5783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A8FDC-8294-FB4E-9C40-86109CF2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00880" y="6356350"/>
            <a:ext cx="365252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F9B2A-82FF-DF45-A03C-97DE3C2E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4CB79E1A-D0E0-1F46-B7E5-4E6485223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84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65892-F4CF-1A4E-8F8C-DAEBD1D6F9F1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1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F753-5E36-3A4D-AFE1-4FE1F5CE8C48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30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1D21-3E8A-D042-9DB1-F4486D57FC57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0268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5995F-C48A-564D-BF2E-29C01E47BD96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82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37BD-1D8A-5343-A8D6-86BB88AA6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76400"/>
            <a:ext cx="6502400" cy="1402080"/>
          </a:xfrm>
        </p:spPr>
        <p:txBody>
          <a:bodyPr anchor="t"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FB87A-4B24-3F4D-B029-B3F0071A6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15920"/>
            <a:ext cx="6502400" cy="3261042"/>
          </a:xfrm>
        </p:spPr>
        <p:txBody>
          <a:bodyPr/>
          <a:lstStyle>
            <a:lvl1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3F794-A062-DD4B-AA27-27FBE9F8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A708-0D8B-FC49-9A6C-66E45DA10412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066E3-CBD4-C34E-B676-F0E3CDDC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E983B-3DBA-544B-842E-A74E0406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91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54FE-038E-2645-81D1-91D78EC92782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758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D4EA-FAB2-3B41-AA2A-A1B112E3A54F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53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3C8F-2AAE-EB42-A6FE-936B6AC8A034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83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97E1-536F-2543-AD1E-33FA66A9E788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19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A271-627B-1D41-92BD-C44FABBC2D72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558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65FE-A692-B744-9181-0D9EE9005E88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3080" y="6356349"/>
            <a:ext cx="25247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720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9081-B390-6F4A-B20A-D7384D3789DB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81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206A-E38B-C44B-B5C5-876818A7655B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49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E48E-848F-0A4A-A35F-F293C11F344D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73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F22EC-4F15-B243-A58E-3FF46D505D80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479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3592-6A6E-064D-8E22-492803BE4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1493519"/>
            <a:ext cx="6898640" cy="2016443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9F150-A3C5-8B47-888A-AB0BA60BE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3667760"/>
            <a:ext cx="6451600" cy="2103120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0D7E-9094-F246-B349-1274F1B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2981960" cy="365125"/>
          </a:xfrm>
        </p:spPr>
        <p:txBody>
          <a:bodyPr/>
          <a:lstStyle/>
          <a:p>
            <a:fld id="{1B4E979F-0D64-7444-94B0-C55AE6103886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C2A12-4C27-8A4B-ABAA-C4790C42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7D479-1D40-E64C-A284-C59D8400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52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646D-290E-B24E-8FF0-E7BF0D35EF58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68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86C3-16FE-8D46-89ED-257C8744B120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0036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9DCC-8516-1D41-B0CD-CFB2F889B11F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05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ABCD-F447-7D45-9B0C-13F59AE49993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9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89B5-BB8A-AA4B-AF1B-862191D7ED57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42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5A7-7288-864A-A78F-9849CEDB77D5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343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0DD-1506-E44C-8A9F-57DB1EBFE2D0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45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503B8-BE04-7349-8824-6290028B0C0B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66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11FC-91CC-D14A-AD42-42DB662EC592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54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B4D9A-2377-CA49-A015-C23FB8BF84EA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7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37BD-1D8A-5343-A8D6-86BB88AA6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76400"/>
            <a:ext cx="6502400" cy="1402080"/>
          </a:xfrm>
        </p:spPr>
        <p:txBody>
          <a:bodyPr anchor="t"/>
          <a:lstStyle>
            <a:lvl1pPr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FB87A-4B24-3F4D-B029-B3F0071A6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15920"/>
            <a:ext cx="6502400" cy="326104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3F794-A062-DD4B-AA27-27FBE9F8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6E0B-C946-AC41-85A7-58FFAA541B1D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066E3-CBD4-C34E-B676-F0E3CDDC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E983B-3DBA-544B-842E-A74E0406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396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CB92-BD89-6247-8491-27B81558EA85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7374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C953-D5EA-2746-A49E-68F25BF48EA1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85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0F202-45A5-BB48-B6FD-597430CC52A0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042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E331E-8857-C346-8B4B-580F31A00FF0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29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A9BE-95B7-3B4F-ABA5-2420FC75D6E4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19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1EC43-401C-A143-A04F-38D5952C1DF0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9692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22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2307-8BC4-C846-A981-E299235763BE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718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97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5543-C70B-6245-80ED-285BE6F200B0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022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950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370B-9ED5-2C45-8177-27D50547E4A4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156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28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FB278-67BA-F34B-9068-30A7264E0211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2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3592-6A6E-064D-8E22-492803BE4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1493519"/>
            <a:ext cx="10922000" cy="2016443"/>
          </a:xfrm>
        </p:spPr>
        <p:txBody>
          <a:bodyPr anchor="b"/>
          <a:lstStyle>
            <a:lvl1pPr algn="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9F150-A3C5-8B47-888A-AB0BA60BE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3667760"/>
            <a:ext cx="10922000" cy="2103120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0D7E-9094-F246-B349-1274F1B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2981960" cy="365125"/>
          </a:xfrm>
        </p:spPr>
        <p:txBody>
          <a:bodyPr/>
          <a:lstStyle/>
          <a:p>
            <a:fld id="{F6468B8D-B3F0-5946-B01F-B6672E357D9F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C2A12-4C27-8A4B-ABAA-C4790C42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7D479-1D40-E64C-A284-C59D8400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85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C86D-A09A-724E-BDB8-61CE1DAD8180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873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5F1D-608A-4D41-92BA-3A1F139804E2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89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20E2-6BEB-414A-A90A-6DA1E98967D4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208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24189-BB50-9441-96CA-7C6CB4A4B260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914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B7E3E-8DB8-404F-BB42-27F1ADDFC579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3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722B-3B6E-CB4A-A45A-1F131E8513F6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199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A956-A8CD-A440-BB5C-01CD52E72E54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738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4C35-96CC-4542-AD1F-25D32D4E83D9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32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214A-FE80-834B-A105-E15BEBE2318F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529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2ED2-5B54-5740-B694-47E32DC73B62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B37BD-1D8A-5343-A8D6-86BB88AA6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600" y="1676400"/>
            <a:ext cx="5902960" cy="1402080"/>
          </a:xfrm>
        </p:spPr>
        <p:txBody>
          <a:bodyPr anchor="t"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FB87A-4B24-3F4D-B029-B3F0071A6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0" y="2915920"/>
            <a:ext cx="5902960" cy="3261042"/>
          </a:xfrm>
        </p:spPr>
        <p:txBody>
          <a:bodyPr/>
          <a:lstStyle>
            <a:lvl1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3F794-A062-DD4B-AA27-27FBE9F8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66510"/>
            <a:ext cx="2981960" cy="365125"/>
          </a:xfrm>
        </p:spPr>
        <p:txBody>
          <a:bodyPr/>
          <a:lstStyle/>
          <a:p>
            <a:fld id="{DDDC81CE-013A-9840-B0B1-C3C380A77CCF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066E3-CBD4-C34E-B676-F0E3CDDC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E983B-3DBA-544B-842E-A74E0406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4772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51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CFAE6-C3AC-5644-86F8-73114606950F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284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9D37-1592-A34C-A586-CE2E5222695A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451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8AD8-0991-7147-A82F-013CC8A2A8F3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537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93FE-DB6C-0346-81FD-93D1DFCA613F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888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15F5-D281-FB4A-A458-C308668A0B6E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9692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898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F628-6987-D14F-A28E-5BFD4E6F63E7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088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7A784-CDB9-BF4F-A3AB-3BF6D5474A4B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174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FA36-9BE9-A342-AF46-5CC909BCD431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129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2977-CD78-0346-B9CC-3CF032AE002D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180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BA43-C76D-FD4E-BCD4-295234D42D10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70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3592-6A6E-064D-8E22-492803BE4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9440" y="1493519"/>
            <a:ext cx="10922000" cy="2016443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9F150-A3C5-8B47-888A-AB0BA60BE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3667760"/>
            <a:ext cx="10922000" cy="2103120"/>
          </a:xfrm>
        </p:spPr>
        <p:txBody>
          <a:bodyPr/>
          <a:lstStyle>
            <a:lvl1pPr marL="0" indent="0" algn="r">
              <a:buNone/>
              <a:defRPr sz="24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E0D7E-9094-F246-B349-1274F1B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9440" y="6356350"/>
            <a:ext cx="2981960" cy="365125"/>
          </a:xfrm>
        </p:spPr>
        <p:txBody>
          <a:bodyPr/>
          <a:lstStyle/>
          <a:p>
            <a:fld id="{AB8FC536-CE17-3F47-8F7B-2B9F80C752CC}" type="datetime1">
              <a:rPr lang="en-US" smtClean="0"/>
              <a:t>5/1/2024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C2A12-4C27-8A4B-ABAA-C4790C42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7D479-1D40-E64C-A284-C59D8400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AA8E125-92BF-4D4F-A875-DF5E78149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612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7C5EE-5B58-9747-90A0-F08251BCDEE9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45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BC4E-8AC8-0841-A901-48EC68118A55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253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6449-0FF2-A744-A6DF-ECBDD3A5F56F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338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D1FA-01F3-DD4A-BFF1-032738A1E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DED5-92D6-C44F-8DA5-2BD9FC2C0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B0613-1E3D-7647-8B31-F49087BB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74A5-04F5-B74D-9CC2-8520873FF5C4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91BC-8086-654D-B4D4-A3FC9B3A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9913-8C92-9748-9D53-7F046001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5653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E2BD-45EA-6E4F-8B24-4FDE2E13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0550" cy="2852737"/>
          </a:xfrm>
        </p:spPr>
        <p:txBody>
          <a:bodyPr anchor="b"/>
          <a:lstStyle>
            <a:lvl1pPr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4106-F027-1846-B2B7-5AD2BB62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750550" cy="1500187"/>
          </a:xfrm>
        </p:spPr>
        <p:txBody>
          <a:bodyPr/>
          <a:lstStyle>
            <a:lvl1pPr marL="0" indent="0">
              <a:buNone/>
              <a:defRPr sz="20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324BA-2470-A241-B84C-3B0282D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709B-F1B3-004A-BAAC-91EFAE67848D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5654-34BB-8F4A-9065-9520CFB9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9ED8-731C-B84D-9321-05AE92A5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740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864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ED4C3-702F-E94E-9E9E-927A97E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6ADB8-E66B-AB45-B2B2-803635AFD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07CAA-96F9-7E46-B504-C655DD32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C712-8BF5-0842-8228-63FA3785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F9CE-7666-5B4C-BB97-DB45E1AFC061}" type="datetime1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4B9B6-6FB0-194A-96D7-ADC8357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8178-DA38-1448-A03F-6D5E22EE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795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87A2-9453-394A-AD80-8FB25D11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solidFill>
                  <a:srgbClr val="23365B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D427-54B0-1D48-9AA4-638BEAC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0D568-1BC6-6B48-BD46-7FD018D1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D8F61-5E01-7844-8D11-1BC01EC38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B8B88-3CFE-524E-9E15-FCA5833BA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2pPr>
            <a:lvl3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3pPr>
            <a:lvl4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4pPr>
            <a:lvl5pPr>
              <a:defRPr b="0" i="0">
                <a:solidFill>
                  <a:srgbClr val="2336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581A5-DA75-564B-B3D6-E9F883C2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5F43-FBB0-CF41-977F-0C635BDB505A}" type="datetime1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77C80-21F2-4345-AB01-B3719DB1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36EA7-4009-A041-BF17-E4820709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1724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340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7D58-8CDF-EF4A-BCFF-4A25C63D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92518-8B3F-3141-B030-5C66A199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1D0A-D63D-9544-BC11-D96AE64A5277}" type="datetime1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8262C-963E-E64E-B5CE-E991760F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8DDE-4E0B-9743-8A0C-F3156752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375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005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6CF84-18A3-614C-888E-7C003F0E6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4BEB-9C42-8C43-A2F4-06D2CD3450F1}" type="datetime1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DC97-4F5E-6B40-991E-F070DD04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350D1-9F94-7646-971D-192A5164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708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045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7E4A-98A2-6B4D-A218-BD1EFB4363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73404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65B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F0265-FF48-8A4B-B89E-805B0A13C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73404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23365B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63C86-FB7D-8348-B208-9EFE14C9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7C1D-84D8-944B-B319-5147403C3281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69CE8-3725-A147-AA43-0A3C90E6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93523-0E69-2846-9CD7-77A39886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286760" cy="365125"/>
          </a:xfrm>
        </p:spPr>
        <p:txBody>
          <a:bodyPr/>
          <a:lstStyle/>
          <a:p>
            <a:fld id="{3036B8FE-C44E-4C48-947B-97F0138B68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6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jp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jp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7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8.jp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heme" Target="../theme/theme19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9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20.jp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21.jp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22.jp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23.jp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24.jp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25.jp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26.jp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theme" Target="../theme/theme27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Relationship Id="rId9" Type="http://schemas.openxmlformats.org/officeDocument/2006/relationships/image" Target="../media/image27.jp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theme" Target="../theme/theme28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9" Type="http://schemas.openxmlformats.org/officeDocument/2006/relationships/image" Target="../media/image28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E5718-7D43-1C41-9348-DF9F1AD2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D6C0-CE32-554A-89B9-05411CB1C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387F-2CFB-B842-AF1F-185423CAE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A24BE-2DFC-C64D-B1D1-36FA49F31618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2BF6D-604F-E54D-9F59-DDE7E6B4C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AF23-CA8B-E541-93B3-09641C525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shake&#10;&#10;Description automatically generated">
            <a:extLst>
              <a:ext uri="{FF2B5EF4-FFF2-40B4-BE49-F238E27FC236}">
                <a16:creationId xmlns:a16="http://schemas.microsoft.com/office/drawing/2014/main" id="{352E93EB-D09E-AF45-9308-F3B55A0DD2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7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3E36B-D848-3245-BE3E-969523F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2DE5-5E86-984A-8C82-3CA62F74F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9B08C-8DE3-7E4C-82AA-8FDDFC5C0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3D19B-08C9-2743-A7A6-B401A11D49E3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61D6-4173-7044-A02C-E2588C87B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2B5F-5282-784D-A25D-B47CB3AFE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9E1A-D0E0-1F46-B7E5-4E6485223B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child&#10;&#10;Description automatically generated">
            <a:extLst>
              <a:ext uri="{FF2B5EF4-FFF2-40B4-BE49-F238E27FC236}">
                <a16:creationId xmlns:a16="http://schemas.microsoft.com/office/drawing/2014/main" id="{9F414000-8C06-6C40-B323-927CFA05DD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9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3E36B-D848-3245-BE3E-969523F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2DE5-5E86-984A-8C82-3CA62F74F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9B08C-8DE3-7E4C-82AA-8FDDFC5C0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F04B3-98D1-BA4D-AC09-27D4E56F0176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61D6-4173-7044-A02C-E2588C87B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2B5F-5282-784D-A25D-B47CB3AFE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9E1A-D0E0-1F46-B7E5-4E6485223B9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cell phone&#10;&#10;Description automatically generated">
            <a:extLst>
              <a:ext uri="{FF2B5EF4-FFF2-40B4-BE49-F238E27FC236}">
                <a16:creationId xmlns:a16="http://schemas.microsoft.com/office/drawing/2014/main" id="{6EB3DA79-9C4B-0F45-AAFD-26BB1966DB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3E36B-D848-3245-BE3E-969523F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2DE5-5E86-984A-8C82-3CA62F74F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9B08C-8DE3-7E4C-82AA-8FDDFC5C0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E83E-D77F-F44E-90CC-67ED8E9E80E5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61D6-4173-7044-A02C-E2588C87B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2B5F-5282-784D-A25D-B47CB3AFE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9E1A-D0E0-1F46-B7E5-4E6485223B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holding a baby&#10;&#10;Description automatically generated">
            <a:extLst>
              <a:ext uri="{FF2B5EF4-FFF2-40B4-BE49-F238E27FC236}">
                <a16:creationId xmlns:a16="http://schemas.microsoft.com/office/drawing/2014/main" id="{0E766B9C-F917-4340-9F21-8F6A1D5E81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9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3E36B-D848-3245-BE3E-969523F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2DE5-5E86-984A-8C82-3CA62F74F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9B08C-8DE3-7E4C-82AA-8FDDFC5C0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853BD-A02B-9B4C-9C7A-A9BE67A7AB0A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61D6-4173-7044-A02C-E2588C87B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2B5F-5282-784D-A25D-B47CB3AFE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9E1A-D0E0-1F46-B7E5-4E6485223B9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-up of a person&#10;&#10;Description automatically generated">
            <a:extLst>
              <a:ext uri="{FF2B5EF4-FFF2-40B4-BE49-F238E27FC236}">
                <a16:creationId xmlns:a16="http://schemas.microsoft.com/office/drawing/2014/main" id="{C1B51E8A-315C-C940-A5AF-5F922AE8F3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8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3E36B-D848-3245-BE3E-969523F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2DE5-5E86-984A-8C82-3CA62F74F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9B08C-8DE3-7E4C-82AA-8FDDFC5C0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C7519-2BAC-F949-BA65-F5A43B448847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61D6-4173-7044-A02C-E2588C87B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2B5F-5282-784D-A25D-B47CB3AFE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9E1A-D0E0-1F46-B7E5-4E6485223B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person&#10;&#10;Description automatically generated">
            <a:extLst>
              <a:ext uri="{FF2B5EF4-FFF2-40B4-BE49-F238E27FC236}">
                <a16:creationId xmlns:a16="http://schemas.microsoft.com/office/drawing/2014/main" id="{7BB291BB-5839-2E48-9C9B-A13741F6FE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3E36B-D848-3245-BE3E-969523F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2DE5-5E86-984A-8C82-3CA62F74F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9B08C-8DE3-7E4C-82AA-8FDDFC5C0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E9E6-271E-0A4C-AAA4-472977EB6A15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61D6-4173-7044-A02C-E2588C87B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2B5F-5282-784D-A25D-B47CB3AFE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9E1A-D0E0-1F46-B7E5-4E6485223B9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ue rectangle with a white square&#10;&#10;Description automatically generated">
            <a:extLst>
              <a:ext uri="{FF2B5EF4-FFF2-40B4-BE49-F238E27FC236}">
                <a16:creationId xmlns:a16="http://schemas.microsoft.com/office/drawing/2014/main" id="{6D07A94B-CED8-7143-A516-0D48A8515C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4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3E36B-D848-3245-BE3E-969523F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2DE5-5E86-984A-8C82-3CA62F74F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9B08C-8DE3-7E4C-82AA-8FDDFC5C0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F262-9D96-E14A-B57D-C5CEA3644D47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61D6-4173-7044-A02C-E2588C87B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2B5F-5282-784D-A25D-B47CB3AFE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9E1A-D0E0-1F46-B7E5-4E6485223B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grey rectangles&#10;&#10;Description automatically generated">
            <a:extLst>
              <a:ext uri="{FF2B5EF4-FFF2-40B4-BE49-F238E27FC236}">
                <a16:creationId xmlns:a16="http://schemas.microsoft.com/office/drawing/2014/main" id="{7202CC54-C7F7-8F4E-B8A5-C74F6C92D8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5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95572-9238-334A-AAEE-AC4B0CAA65C9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F3E78072-A5E1-5D49-92E8-A607AC2F424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4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5F11-335C-1A40-82D0-A12051451BE9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7BED2C00-A6F3-3C48-A3F0-5D1241B20A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9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5DCB0-CBC4-AD43-82B9-2D8A499ED2E6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DCB03F8-124B-8B4A-ACBD-28FDFE9E006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E5718-7D43-1C41-9348-DF9F1AD2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D6C0-CE32-554A-89B9-05411CB1C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387F-2CFB-B842-AF1F-185423CAE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03127-6A50-C64D-8E9B-ADD2661C0226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2BF6D-604F-E54D-9F59-DDE7E6B4C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AF23-CA8B-E541-93B3-09641C525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smiling and holding a cup&#10;&#10;Description automatically generated with medium confidence">
            <a:extLst>
              <a:ext uri="{FF2B5EF4-FFF2-40B4-BE49-F238E27FC236}">
                <a16:creationId xmlns:a16="http://schemas.microsoft.com/office/drawing/2014/main" id="{0D4F7BA1-8B2E-8043-B4B0-824DAB9E78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5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77145-1381-974F-B005-BEB687D28E31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blue and white diamond&#10;&#10;Description automatically generated">
            <a:extLst>
              <a:ext uri="{FF2B5EF4-FFF2-40B4-BE49-F238E27FC236}">
                <a16:creationId xmlns:a16="http://schemas.microsoft.com/office/drawing/2014/main" id="{D779184C-8281-B14B-A0B9-30A1C6C5C8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4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42983-0289-EF42-9623-19AF10BC9E6F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8CEA9096-B4FC-4F42-A81F-79748A2B81B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9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A087F-9C9C-A14D-BB9D-C2E40675036D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E94914CC-3907-8741-8AB1-07EAA61F96D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23301-C8FE-5B4D-B469-57C71907575C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6B3AC0E4-3BF1-2942-9057-BB538DAF1D4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6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D3C0B-137F-A842-B44A-97BC4366886E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blue and white diamond&#10;&#10;Description automatically generated">
            <a:extLst>
              <a:ext uri="{FF2B5EF4-FFF2-40B4-BE49-F238E27FC236}">
                <a16:creationId xmlns:a16="http://schemas.microsoft.com/office/drawing/2014/main" id="{44BF929B-A29E-0549-8478-498B96EA3B3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1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EE641-8428-6745-962B-7780E7011EA3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E15DC32-5DD1-BD44-B680-9069FD000D6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9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96DF8-3863-A742-AD3C-05F8DF792822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5CE100BD-8EE2-C744-BBCC-DC53DB66E4C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D395D-6103-354C-9FF9-6D06051D23B9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0B766962-EF06-094A-AE87-AFE1A4E766A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8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B774F-0756-7447-9B6B-B0D5D04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5A4B-6DB4-E442-AAAE-22DC2AA74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21299-C8A3-E249-B583-017076B13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B4580-3D30-264E-BBA7-8FFD8A9C7610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0AD18-A53E-E240-AF2E-8A05565A1A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A799-47F6-D04F-A93A-5AE092945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B8FE-C44E-4C48-947B-97F0138B68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blue and white diamond&#10;&#10;Description automatically generated">
            <a:extLst>
              <a:ext uri="{FF2B5EF4-FFF2-40B4-BE49-F238E27FC236}">
                <a16:creationId xmlns:a16="http://schemas.microsoft.com/office/drawing/2014/main" id="{9FD5A2B6-7930-4848-BD3C-BE09A106AD8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7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E5718-7D43-1C41-9348-DF9F1AD2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D6C0-CE32-554A-89B9-05411CB1C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387F-2CFB-B842-AF1F-185423CAE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5FA69-6A67-F54E-83FE-08C861C9DCF5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2BF6D-604F-E54D-9F59-DDE7E6B4C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AF23-CA8B-E541-93B3-09641C525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C9F70FF-0B31-1042-94FC-13B3A9F35C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1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E5718-7D43-1C41-9348-DF9F1AD2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D6C0-CE32-554A-89B9-05411CB1C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387F-2CFB-B842-AF1F-185423CAE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8DC06-0004-C948-AFB9-404E8C3CD6EC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2BF6D-604F-E54D-9F59-DDE7E6B4C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AF23-CA8B-E541-93B3-09641C525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with blonde hair&#10;&#10;Description automatically generated">
            <a:extLst>
              <a:ext uri="{FF2B5EF4-FFF2-40B4-BE49-F238E27FC236}">
                <a16:creationId xmlns:a16="http://schemas.microsoft.com/office/drawing/2014/main" id="{82CD738D-18B8-E548-83FB-3BB1233E2F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9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E5718-7D43-1C41-9348-DF9F1AD2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D6C0-CE32-554A-89B9-05411CB1C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387F-2CFB-B842-AF1F-185423CAE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46B6D-B69C-9648-87D9-57BE648E6968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2BF6D-604F-E54D-9F59-DDE7E6B4C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AF23-CA8B-E541-93B3-09641C525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with curly hair and blue squares&#10;&#10;Description automatically generated">
            <a:extLst>
              <a:ext uri="{FF2B5EF4-FFF2-40B4-BE49-F238E27FC236}">
                <a16:creationId xmlns:a16="http://schemas.microsoft.com/office/drawing/2014/main" id="{E5A73E6C-2046-C545-B817-2F06D6EEE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E5718-7D43-1C41-9348-DF9F1AD2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D6C0-CE32-554A-89B9-05411CB1C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387F-2CFB-B842-AF1F-185423CAE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2FC3B-E136-A04D-B959-09578245CC27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2BF6D-604F-E54D-9F59-DDE7E6B4C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AF23-CA8B-E541-93B3-09641C525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70938F5A-58C5-364C-B0F1-EFC8CFA5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1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E5718-7D43-1C41-9348-DF9F1AD2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D6C0-CE32-554A-89B9-05411CB1C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387F-2CFB-B842-AF1F-185423CAE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801BC-B28E-E144-8647-D3B97EA8F38D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2BF6D-604F-E54D-9F59-DDE7E6B4C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AF23-CA8B-E541-93B3-09641C525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carrying a backpack&#10;&#10;Description automatically generated">
            <a:extLst>
              <a:ext uri="{FF2B5EF4-FFF2-40B4-BE49-F238E27FC236}">
                <a16:creationId xmlns:a16="http://schemas.microsoft.com/office/drawing/2014/main" id="{82E8EF36-BAE1-AE44-BCAC-EE532FE024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8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E5718-7D43-1C41-9348-DF9F1AD2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D6C0-CE32-554A-89B9-05411CB1C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387F-2CFB-B842-AF1F-185423CAE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A1016-88E2-9E43-AB98-F251FF6FA767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2BF6D-604F-E54D-9F59-DDE7E6B4C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EAF23-CA8B-E541-93B3-09641C525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E125-92BF-4D4F-A875-DF5E7814916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02D45E7-6B13-9B4F-93A6-F7C887C3A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3E36B-D848-3245-BE3E-969523FB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2DE5-5E86-984A-8C82-3CA62F74F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9B08C-8DE3-7E4C-82AA-8FDDFC5C0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36435-1F11-9F44-BEEF-FB7C4D35E628}" type="datetime1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61D6-4173-7044-A02C-E2588C87B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2B5F-5282-784D-A25D-B47CB3AFE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9E1A-D0E0-1F46-B7E5-4E6485223B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-up of a person shaking hands&#10;&#10;Description automatically generated">
            <a:extLst>
              <a:ext uri="{FF2B5EF4-FFF2-40B4-BE49-F238E27FC236}">
                <a16:creationId xmlns:a16="http://schemas.microsoft.com/office/drawing/2014/main" id="{A0B7D472-A603-C145-9213-AA1DF6D34D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better-health/how-are-you-quiz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76C94-81E1-F4D5-8B13-9B8AB0188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0138" y="1493520"/>
            <a:ext cx="8841302" cy="4089134"/>
          </a:xfrm>
        </p:spPr>
        <p:txBody>
          <a:bodyPr/>
          <a:lstStyle/>
          <a:p>
            <a:r>
              <a:rPr lang="en-US" dirty="0"/>
              <a:t>How Metabolic Syndrome Impacts Healthcare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D6DBC-11FC-97F7-9FFE-58838349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E125-92BF-4D4F-A875-DF5E781491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2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2DDF-74F8-9E64-3AF0-90C5F5B8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45" y="439276"/>
            <a:ext cx="5017247" cy="1009651"/>
          </a:xfrm>
        </p:spPr>
        <p:txBody>
          <a:bodyPr>
            <a:normAutofit/>
          </a:bodyPr>
          <a:lstStyle/>
          <a:p>
            <a:r>
              <a:rPr lang="en-US" sz="2800" dirty="0"/>
              <a:t>Metabolic Syndrome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BDF2A-CDA1-639D-D453-5055366D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9E1A-D0E0-1F46-B7E5-4E6485223B9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0FB0C9-4F42-5763-ACEF-A7FDD258A5F4}"/>
              </a:ext>
            </a:extLst>
          </p:cNvPr>
          <p:cNvSpPr txBox="1">
            <a:spLocks/>
          </p:cNvSpPr>
          <p:nvPr/>
        </p:nvSpPr>
        <p:spPr>
          <a:xfrm>
            <a:off x="7029445" y="1308523"/>
            <a:ext cx="547624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venir Medium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Overweight vs. Obese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2F2C7C-3EDD-28CF-8388-73E1178019B4}"/>
              </a:ext>
            </a:extLst>
          </p:cNvPr>
          <p:cNvSpPr txBox="1">
            <a:spLocks/>
          </p:cNvSpPr>
          <p:nvPr/>
        </p:nvSpPr>
        <p:spPr>
          <a:xfrm>
            <a:off x="7029445" y="2201862"/>
            <a:ext cx="547624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venir Medium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Chronic Disease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82D22E-355C-B3EA-1ABB-3640A2877640}"/>
              </a:ext>
            </a:extLst>
          </p:cNvPr>
          <p:cNvSpPr txBox="1">
            <a:spLocks/>
          </p:cNvSpPr>
          <p:nvPr/>
        </p:nvSpPr>
        <p:spPr>
          <a:xfrm>
            <a:off x="7029445" y="3114815"/>
            <a:ext cx="547624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venir Medium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Co-morbidities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659134-E094-6DEA-A98F-42019E68A8EA}"/>
              </a:ext>
            </a:extLst>
          </p:cNvPr>
          <p:cNvSpPr txBox="1">
            <a:spLocks/>
          </p:cNvSpPr>
          <p:nvPr/>
        </p:nvSpPr>
        <p:spPr>
          <a:xfrm>
            <a:off x="7029445" y="3942562"/>
            <a:ext cx="5834828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venir Medium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Healthspan vs. Lifespan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5D9760-39E8-16AC-FFC1-D8C2F26A3874}"/>
              </a:ext>
            </a:extLst>
          </p:cNvPr>
          <p:cNvSpPr txBox="1">
            <a:spLocks/>
          </p:cNvSpPr>
          <p:nvPr/>
        </p:nvSpPr>
        <p:spPr>
          <a:xfrm>
            <a:off x="7029445" y="4763402"/>
            <a:ext cx="547624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venir Medium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Healthy Workplace</a:t>
            </a:r>
          </a:p>
        </p:txBody>
      </p:sp>
      <p:pic>
        <p:nvPicPr>
          <p:cNvPr id="3" name="Picture 2" descr="A stethoscope surrounded by wooden cutouts of people. ">
            <a:extLst>
              <a:ext uri="{FF2B5EF4-FFF2-40B4-BE49-F238E27FC236}">
                <a16:creationId xmlns:a16="http://schemas.microsoft.com/office/drawing/2014/main" id="{CC4E75F7-4659-1D1D-F771-56C7B80EC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" r="4" b="12504"/>
          <a:stretch/>
        </p:blipFill>
        <p:spPr bwMode="auto">
          <a:xfrm>
            <a:off x="404967" y="404481"/>
            <a:ext cx="6194077" cy="536857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0331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89E4-45A6-D3F2-A127-C006ABE3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370262"/>
            <a:ext cx="11308081" cy="116108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Healthy is not “one size fits all”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6CA89-A4BE-A930-0E10-52232426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9E1A-D0E0-1F46-B7E5-4E6485223B9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52FA0-C530-FDE5-99B7-B5F879596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407" y="1193800"/>
            <a:ext cx="50768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1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93D3C-28C6-70FD-1E9F-7301E7E9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9E1A-D0E0-1F46-B7E5-4E6485223B93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A poster with text and infographics&#10;&#10;Description automatically generated">
            <a:extLst>
              <a:ext uri="{FF2B5EF4-FFF2-40B4-BE49-F238E27FC236}">
                <a16:creationId xmlns:a16="http://schemas.microsoft.com/office/drawing/2014/main" id="{AF70885B-853E-5D77-B43D-7E656A145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842" y="0"/>
            <a:ext cx="6586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1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D791-47E0-81E1-8EC4-28F9D13E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449680"/>
            <a:ext cx="10992018" cy="10096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does an engaged vs. non-engaged workforce show up in your business?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A085A-59D9-71BC-3194-CD3A90B8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9E1A-D0E0-1F46-B7E5-4E6485223B93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A diagram of a company employee engagement&#10;&#10;Description automatically generated">
            <a:extLst>
              <a:ext uri="{FF2B5EF4-FFF2-40B4-BE49-F238E27FC236}">
                <a16:creationId xmlns:a16="http://schemas.microsoft.com/office/drawing/2014/main" id="{368C39A6-70FC-8B97-9B2B-65C506F10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562" y="1601481"/>
            <a:ext cx="8108414" cy="42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0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544D3-00A1-1A37-EC44-C6A955B3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19" y="284430"/>
            <a:ext cx="11611779" cy="10096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Empowering Employees to create a healthy workplace, doesn’t have to be expensive or complicated.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0F3A4-BC8A-E04A-EAF3-6EB518AB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9E1A-D0E0-1F46-B7E5-4E6485223B93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 descr="A flyer with blue and white text&#10;&#10;Description automatically generated">
            <a:extLst>
              <a:ext uri="{FF2B5EF4-FFF2-40B4-BE49-F238E27FC236}">
                <a16:creationId xmlns:a16="http://schemas.microsoft.com/office/drawing/2014/main" id="{3EFBF2DF-CB7D-B828-4FF4-D180548EE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683" y="1556458"/>
            <a:ext cx="433705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2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1072-992A-3096-89CE-10E1DA32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394599"/>
            <a:ext cx="11036086" cy="10096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Ready to dip your toe into a workplace wellness program?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FB871-2F2C-9764-2E10-6B0686C8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9E1A-D0E0-1F46-B7E5-4E6485223B93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 descr="A blue banner with white text and icons&#10;&#10;Description automatically generated">
            <a:extLst>
              <a:ext uri="{FF2B5EF4-FFF2-40B4-BE49-F238E27FC236}">
                <a16:creationId xmlns:a16="http://schemas.microsoft.com/office/drawing/2014/main" id="{2968E1B5-38DE-875D-E4AF-4BD0F2924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49" y="1582314"/>
            <a:ext cx="7048501" cy="48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7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41C2D-A9C8-0CBD-DAD9-DC450F1E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314361"/>
            <a:ext cx="11168288" cy="100965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Take the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78EDC-5BFB-DA18-7FAE-52F4D8FA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1006475"/>
            <a:ext cx="10952480" cy="90655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dirty="0"/>
              <a:t>“How are YOU?”</a:t>
            </a:r>
          </a:p>
          <a:p>
            <a:pPr marL="0" indent="0" algn="ctr">
              <a:buNone/>
            </a:pPr>
            <a:r>
              <a:rPr lang="en-US" sz="1400" i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https://www.nhs.uk/better-health/how-are-you-quiz/</a:t>
            </a:r>
            <a:endParaRPr lang="en-US" sz="1400" i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EA380-3EFD-D920-56F4-4B6FD53C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9E1A-D0E0-1F46-B7E5-4E6485223B93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quality.jpg">
            <a:extLst>
              <a:ext uri="{FF2B5EF4-FFF2-40B4-BE49-F238E27FC236}">
                <a16:creationId xmlns:a16="http://schemas.microsoft.com/office/drawing/2014/main" id="{870D806C-1F03-1713-2431-0DE2AC381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1" y="1894776"/>
            <a:ext cx="4813391" cy="4813391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7011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C4269-2601-67D9-8C81-6C1DC759C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124FB-9FAF-C03D-275B-43DAFC7E5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8E125-92BF-4D4F-A875-DF5E7814916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2603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87B53E32-2D2F-4131-93B4-0BD3D6D3DC73}"/>
    </a:ext>
  </a:extLst>
</a:theme>
</file>

<file path=ppt/theme/theme10.xml><?xml version="1.0" encoding="utf-8"?>
<a:theme xmlns:a="http://schemas.openxmlformats.org/drawingml/2006/main" name="Content Slide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5B03E9BE-1324-478D-9C5D-83A1DCC63E85}"/>
    </a:ext>
  </a:extLst>
</a:theme>
</file>

<file path=ppt/theme/theme11.xml><?xml version="1.0" encoding="utf-8"?>
<a:theme xmlns:a="http://schemas.openxmlformats.org/drawingml/2006/main" name="Content Slide_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CCF41D80-B513-4EAA-9754-49DE523448EF}"/>
    </a:ext>
  </a:extLst>
</a:theme>
</file>

<file path=ppt/theme/theme12.xml><?xml version="1.0" encoding="utf-8"?>
<a:theme xmlns:a="http://schemas.openxmlformats.org/drawingml/2006/main" name="Content Slide_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AC3C66FA-81FF-4B7C-8B89-43746A6D792F}"/>
    </a:ext>
  </a:extLst>
</a:theme>
</file>

<file path=ppt/theme/theme13.xml><?xml version="1.0" encoding="utf-8"?>
<a:theme xmlns:a="http://schemas.openxmlformats.org/drawingml/2006/main" name="Content Slide_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AF1653BE-8383-49F0-A6F1-741394B4415F}"/>
    </a:ext>
  </a:extLst>
</a:theme>
</file>

<file path=ppt/theme/theme14.xml><?xml version="1.0" encoding="utf-8"?>
<a:theme xmlns:a="http://schemas.openxmlformats.org/drawingml/2006/main" name="Content Slide_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57A06B1D-4035-44A4-B76F-157AB32AF88A}"/>
    </a:ext>
  </a:extLst>
</a:theme>
</file>

<file path=ppt/theme/theme15.xml><?xml version="1.0" encoding="utf-8"?>
<a:theme xmlns:a="http://schemas.openxmlformats.org/drawingml/2006/main" name="Content Slide_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14ECE332-DB1F-4C7F-8FEF-8570977ED211}"/>
    </a:ext>
  </a:extLst>
</a:theme>
</file>

<file path=ppt/theme/theme16.xml><?xml version="1.0" encoding="utf-8"?>
<a:theme xmlns:a="http://schemas.openxmlformats.org/drawingml/2006/main" name="Content Slide_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E1B47CA7-5141-4B51-B01F-F48B3B56CF51}"/>
    </a:ext>
  </a:extLst>
</a:theme>
</file>

<file path=ppt/theme/theme17.xml><?xml version="1.0" encoding="utf-8"?>
<a:theme xmlns:a="http://schemas.openxmlformats.org/drawingml/2006/main" name="Content Slide_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41CFF7E3-6780-4814-960D-E9C7D55CBC46}"/>
    </a:ext>
  </a:extLst>
</a:theme>
</file>

<file path=ppt/theme/theme18.xml><?xml version="1.0" encoding="utf-8"?>
<a:theme xmlns:a="http://schemas.openxmlformats.org/drawingml/2006/main" name="Content Slide_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926EE890-BFEA-4544-8E54-FA0F97248F2A}"/>
    </a:ext>
  </a:extLst>
</a:theme>
</file>

<file path=ppt/theme/theme19.xml><?xml version="1.0" encoding="utf-8"?>
<a:theme xmlns:a="http://schemas.openxmlformats.org/drawingml/2006/main" name="Content Slide_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9F44CA90-BDC3-4A73-B1FD-7CE1C50740BD}"/>
    </a:ext>
  </a:extLst>
</a:theme>
</file>

<file path=ppt/theme/theme2.xml><?xml version="1.0" encoding="utf-8"?>
<a:theme xmlns:a="http://schemas.openxmlformats.org/drawingml/2006/main" name="Title Slide_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7481AC7A-7BBA-46F7-BD27-E6767DC30ED9}"/>
    </a:ext>
  </a:extLst>
</a:theme>
</file>

<file path=ppt/theme/theme20.xml><?xml version="1.0" encoding="utf-8"?>
<a:theme xmlns:a="http://schemas.openxmlformats.org/drawingml/2006/main" name="Content Slide_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73DE2B98-82C4-43B9-BE40-D14D76F564A4}"/>
    </a:ext>
  </a:extLst>
</a:theme>
</file>

<file path=ppt/theme/theme21.xml><?xml version="1.0" encoding="utf-8"?>
<a:theme xmlns:a="http://schemas.openxmlformats.org/drawingml/2006/main" name="Content Slide_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2D42FFAC-D317-4A1B-A430-406A6643D7BE}"/>
    </a:ext>
  </a:extLst>
</a:theme>
</file>

<file path=ppt/theme/theme22.xml><?xml version="1.0" encoding="utf-8"?>
<a:theme xmlns:a="http://schemas.openxmlformats.org/drawingml/2006/main" name="Content Slide_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7F66164A-6B9D-4ED7-A10A-EA0FB60044BF}"/>
    </a:ext>
  </a:extLst>
</a:theme>
</file>

<file path=ppt/theme/theme23.xml><?xml version="1.0" encoding="utf-8"?>
<a:theme xmlns:a="http://schemas.openxmlformats.org/drawingml/2006/main" name="Content Slide_1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89BB9955-5AB0-4BBB-BB75-513DCDC86356}"/>
    </a:ext>
  </a:extLst>
</a:theme>
</file>

<file path=ppt/theme/theme24.xml><?xml version="1.0" encoding="utf-8"?>
<a:theme xmlns:a="http://schemas.openxmlformats.org/drawingml/2006/main" name="Content Slide_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E3935CFC-A75D-49AC-8666-DEEDF5C2C339}"/>
    </a:ext>
  </a:extLst>
</a:theme>
</file>

<file path=ppt/theme/theme25.xml><?xml version="1.0" encoding="utf-8"?>
<a:theme xmlns:a="http://schemas.openxmlformats.org/drawingml/2006/main" name="Content Slide_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EDF28630-2703-4595-8552-A29EC1380E7F}"/>
    </a:ext>
  </a:extLst>
</a:theme>
</file>

<file path=ppt/theme/theme26.xml><?xml version="1.0" encoding="utf-8"?>
<a:theme xmlns:a="http://schemas.openxmlformats.org/drawingml/2006/main" name="Content Slide_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F6112AB1-3BED-4AC5-B7A3-28CE345DE4DB}"/>
    </a:ext>
  </a:extLst>
</a:theme>
</file>

<file path=ppt/theme/theme27.xml><?xml version="1.0" encoding="utf-8"?>
<a:theme xmlns:a="http://schemas.openxmlformats.org/drawingml/2006/main" name="Content Slide_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9A60E740-4631-45B6-A415-A81E37B57D7F}"/>
    </a:ext>
  </a:extLst>
</a:theme>
</file>

<file path=ppt/theme/theme28.xml><?xml version="1.0" encoding="utf-8"?>
<a:theme xmlns:a="http://schemas.openxmlformats.org/drawingml/2006/main" name="Content Slide_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4ADE5CB5-00E4-4A36-8FDE-A699B67057A1}"/>
    </a:ext>
  </a:ext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_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B9FA60FF-692C-4820-A889-2CC760FC5070}"/>
    </a:ext>
  </a:extLst>
</a:theme>
</file>

<file path=ppt/theme/theme4.xml><?xml version="1.0" encoding="utf-8"?>
<a:theme xmlns:a="http://schemas.openxmlformats.org/drawingml/2006/main" name="Title Slide_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2C601500-C923-4AB1-BF6E-5F7CCB5B4F13}"/>
    </a:ext>
  </a:extLst>
</a:theme>
</file>

<file path=ppt/theme/theme5.xml><?xml version="1.0" encoding="utf-8"?>
<a:theme xmlns:a="http://schemas.openxmlformats.org/drawingml/2006/main" name="Title Slide_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DAFBF14B-2157-4F2D-8235-CDB9DDF87F26}"/>
    </a:ext>
  </a:extLst>
</a:theme>
</file>

<file path=ppt/theme/theme6.xml><?xml version="1.0" encoding="utf-8"?>
<a:theme xmlns:a="http://schemas.openxmlformats.org/drawingml/2006/main" name="Title Side_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0BE0FEC4-8BC9-457C-B077-6BCB3E568DC1}"/>
    </a:ext>
  </a:extLst>
</a:theme>
</file>

<file path=ppt/theme/theme7.xml><?xml version="1.0" encoding="utf-8"?>
<a:theme xmlns:a="http://schemas.openxmlformats.org/drawingml/2006/main" name="Title Slide_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EC8B15E3-34B8-4003-BE4C-AA2904136B36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C18D9259-90AB-4212-A6AB-6C9E3A9D0B74}"/>
    </a:ext>
  </a:extLst>
</a:theme>
</file>

<file path=ppt/theme/theme9.xml><?xml version="1.0" encoding="utf-8"?>
<a:theme xmlns:a="http://schemas.openxmlformats.org/drawingml/2006/main" name="Content Slide_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C Obesity Coalition Presentation (005)  -  Read-Only" id="{6350FF7F-E75F-4482-81C8-9C7E5E9B4B11}" vid="{AA81583D-F373-4386-BC45-0257B3A831B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530db2e-cf49-41f0-9bae-51adab428ad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A9694E39B4164D870DA75F1A00EC0C" ma:contentTypeVersion="12" ma:contentTypeDescription="Create a new document." ma:contentTypeScope="" ma:versionID="cc51ffab56329ef160008590791b2b07">
  <xsd:schema xmlns:xsd="http://www.w3.org/2001/XMLSchema" xmlns:xs="http://www.w3.org/2001/XMLSchema" xmlns:p="http://schemas.microsoft.com/office/2006/metadata/properties" xmlns:ns3="6530db2e-cf49-41f0-9bae-51adab428ad1" targetNamespace="http://schemas.microsoft.com/office/2006/metadata/properties" ma:root="true" ma:fieldsID="1c0f5b7c1967df2991b4aaf4a9618337" ns3:_="">
    <xsd:import namespace="6530db2e-cf49-41f0-9bae-51adab428a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0db2e-cf49-41f0-9bae-51adab428a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391A3B-31A6-4B97-AAD6-5005F55BC990}">
  <ds:schemaRefs>
    <ds:schemaRef ds:uri="http://purl.org/dc/dcmitype/"/>
    <ds:schemaRef ds:uri="http://purl.org/dc/terms/"/>
    <ds:schemaRef ds:uri="http://www.w3.org/XML/1998/namespace"/>
    <ds:schemaRef ds:uri="6530db2e-cf49-41f0-9bae-51adab428ad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3768AAE-1319-403B-A3F9-48CC3256A3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B4F952-F2CF-49B9-AB7B-207A00515C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30db2e-cf49-41f0-9bae-51adab428a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RSCC Obesity Coalition Presentation_15 min presentation</Template>
  <TotalTime>0</TotalTime>
  <Words>1095</Words>
  <Application>Microsoft Office PowerPoint</Application>
  <PresentationFormat>Widescreen</PresentationFormat>
  <Paragraphs>79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28</vt:i4>
      </vt:variant>
      <vt:variant>
        <vt:lpstr>Slide Titles</vt:lpstr>
      </vt:variant>
      <vt:variant>
        <vt:i4>9</vt:i4>
      </vt:variant>
    </vt:vector>
  </HeadingPairs>
  <TitlesOfParts>
    <vt:vector size="46" baseType="lpstr">
      <vt:lpstr>Aptos</vt:lpstr>
      <vt:lpstr>Arial</vt:lpstr>
      <vt:lpstr>Avenir Black</vt:lpstr>
      <vt:lpstr>Avenir Book</vt:lpstr>
      <vt:lpstr>Avenir Medium</vt:lpstr>
      <vt:lpstr>Calibri</vt:lpstr>
      <vt:lpstr>Calibri Light</vt:lpstr>
      <vt:lpstr>Symbol</vt:lpstr>
      <vt:lpstr>Times New Roman</vt:lpstr>
      <vt:lpstr>Title Slide_2</vt:lpstr>
      <vt:lpstr>Title Slide_3</vt:lpstr>
      <vt:lpstr>Title Slide_4</vt:lpstr>
      <vt:lpstr>Title Slide_5</vt:lpstr>
      <vt:lpstr>Title Slide_6</vt:lpstr>
      <vt:lpstr>Title Side_7</vt:lpstr>
      <vt:lpstr>Title Slide_9</vt:lpstr>
      <vt:lpstr>8_Office Theme</vt:lpstr>
      <vt:lpstr>Content Slide_1</vt:lpstr>
      <vt:lpstr>Content Slide_2</vt:lpstr>
      <vt:lpstr>Content Slide_3</vt:lpstr>
      <vt:lpstr>Content Slide_4</vt:lpstr>
      <vt:lpstr>Content Slide_5</vt:lpstr>
      <vt:lpstr>Content Slide_6</vt:lpstr>
      <vt:lpstr>Content Slide_7</vt:lpstr>
      <vt:lpstr>Content Slide_8</vt:lpstr>
      <vt:lpstr>Content Slide_9</vt:lpstr>
      <vt:lpstr>Content Slide_10</vt:lpstr>
      <vt:lpstr>Content Slide_11</vt:lpstr>
      <vt:lpstr>Content Slide_12</vt:lpstr>
      <vt:lpstr>Content Slide_13</vt:lpstr>
      <vt:lpstr>Content Slide_14</vt:lpstr>
      <vt:lpstr>Content Slide_15</vt:lpstr>
      <vt:lpstr>Content Slide_16</vt:lpstr>
      <vt:lpstr>Content Slide_17</vt:lpstr>
      <vt:lpstr>Content Slide_18</vt:lpstr>
      <vt:lpstr>Content Slide_19</vt:lpstr>
      <vt:lpstr>Content Slide_20</vt:lpstr>
      <vt:lpstr>How Metabolic Syndrome Impacts Healthcare Costs</vt:lpstr>
      <vt:lpstr>Metabolic Syndrome</vt:lpstr>
      <vt:lpstr>Healthy is not “one size fits all”</vt:lpstr>
      <vt:lpstr>PowerPoint Presentation</vt:lpstr>
      <vt:lpstr>How does an engaged vs. non-engaged workforce show up in your business?</vt:lpstr>
      <vt:lpstr>Empowering Employees to create a healthy workplace, doesn’t have to be expensive or complicated.</vt:lpstr>
      <vt:lpstr>Ready to dip your toe into a workplace wellness program?</vt:lpstr>
      <vt:lpstr>Take the QUIZ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Metabolic Syndrome Impacts Healthcare Costs</dc:title>
  <dc:creator>Brian Bosma</dc:creator>
  <cp:lastModifiedBy>Brian Bosma</cp:lastModifiedBy>
  <cp:revision>1</cp:revision>
  <dcterms:created xsi:type="dcterms:W3CDTF">2024-05-01T21:37:17Z</dcterms:created>
  <dcterms:modified xsi:type="dcterms:W3CDTF">2024-05-01T21:37:50Z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0x0101005FA9694E39B4164D870DA75F1A00EC0C</vt:lpwstr>
  </property>
</Properties>
</file>